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7"/>
  </p:notesMasterIdLst>
  <p:handoutMasterIdLst>
    <p:handoutMasterId r:id="rId68"/>
  </p:handoutMasterIdLst>
  <p:sldIdLst>
    <p:sldId id="368" r:id="rId5"/>
    <p:sldId id="369" r:id="rId6"/>
    <p:sldId id="258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1679" r:id="rId24"/>
    <p:sldId id="336" r:id="rId25"/>
    <p:sldId id="1674" r:id="rId26"/>
    <p:sldId id="1682" r:id="rId27"/>
    <p:sldId id="1683" r:id="rId28"/>
    <p:sldId id="332" r:id="rId29"/>
    <p:sldId id="1680" r:id="rId30"/>
    <p:sldId id="347" r:id="rId31"/>
    <p:sldId id="348" r:id="rId32"/>
    <p:sldId id="357" r:id="rId33"/>
    <p:sldId id="356" r:id="rId34"/>
    <p:sldId id="355" r:id="rId35"/>
    <p:sldId id="352" r:id="rId36"/>
    <p:sldId id="359" r:id="rId37"/>
    <p:sldId id="358" r:id="rId38"/>
    <p:sldId id="353" r:id="rId39"/>
    <p:sldId id="362" r:id="rId40"/>
    <p:sldId id="1678" r:id="rId41"/>
    <p:sldId id="350" r:id="rId42"/>
    <p:sldId id="260" r:id="rId43"/>
    <p:sldId id="351" r:id="rId44"/>
    <p:sldId id="1676" r:id="rId45"/>
    <p:sldId id="360" r:id="rId46"/>
    <p:sldId id="1675" r:id="rId47"/>
    <p:sldId id="361" r:id="rId48"/>
    <p:sldId id="367" r:id="rId49"/>
    <p:sldId id="365" r:id="rId50"/>
    <p:sldId id="354" r:id="rId51"/>
    <p:sldId id="366" r:id="rId52"/>
    <p:sldId id="331" r:id="rId53"/>
    <p:sldId id="1677" r:id="rId54"/>
    <p:sldId id="291" r:id="rId55"/>
    <p:sldId id="289" r:id="rId56"/>
    <p:sldId id="1684" r:id="rId57"/>
    <p:sldId id="292" r:id="rId58"/>
    <p:sldId id="293" r:id="rId59"/>
    <p:sldId id="290" r:id="rId60"/>
    <p:sldId id="259" r:id="rId61"/>
    <p:sldId id="284" r:id="rId62"/>
    <p:sldId id="363" r:id="rId63"/>
    <p:sldId id="364" r:id="rId64"/>
    <p:sldId id="1681" r:id="rId65"/>
    <p:sldId id="328" r:id="rId6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258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1679"/>
            <p14:sldId id="336"/>
            <p14:sldId id="1674"/>
            <p14:sldId id="1682"/>
            <p14:sldId id="1683"/>
            <p14:sldId id="332"/>
            <p14:sldId id="1680"/>
            <p14:sldId id="347"/>
            <p14:sldId id="348"/>
            <p14:sldId id="357"/>
            <p14:sldId id="356"/>
            <p14:sldId id="355"/>
            <p14:sldId id="352"/>
            <p14:sldId id="359"/>
            <p14:sldId id="358"/>
            <p14:sldId id="353"/>
            <p14:sldId id="362"/>
            <p14:sldId id="1678"/>
            <p14:sldId id="350"/>
            <p14:sldId id="260"/>
            <p14:sldId id="351"/>
            <p14:sldId id="1676"/>
            <p14:sldId id="360"/>
            <p14:sldId id="1675"/>
            <p14:sldId id="361"/>
            <p14:sldId id="367"/>
            <p14:sldId id="365"/>
            <p14:sldId id="354"/>
            <p14:sldId id="366"/>
            <p14:sldId id="331"/>
            <p14:sldId id="1677"/>
          </p14:sldIdLst>
        </p14:section>
        <p14:section name="Inhibition" id="{017503CB-21A3-4648-BB9E-9E6B7704AE66}">
          <p14:sldIdLst>
            <p14:sldId id="291"/>
            <p14:sldId id="289"/>
            <p14:sldId id="1684"/>
            <p14:sldId id="292"/>
            <p14:sldId id="293"/>
            <p14:sldId id="290"/>
            <p14:sldId id="259"/>
            <p14:sldId id="284"/>
            <p14:sldId id="363"/>
            <p14:sldId id="364"/>
            <p14:sldId id="1681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12/10/2022 5:52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12/10/2022 5:52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12/10/2022 5:52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HLuRQKzYbb8&amp;list=PL3yXMgtrZmDrotym3fyz_Oi06ZzFzpA_P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neocortexapi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1.png"/><Relationship Id="rId3" Type="http://schemas.openxmlformats.org/officeDocument/2006/relationships/image" Target="../media/image37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0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0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neocortexapi/blob/master/source/Samples/NeoCortexApiSample/SpatialPatternLearning.cs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source/Documentation/gettingStarted.md" TargetMode="External"/><Relationship Id="rId7" Type="http://schemas.openxmlformats.org/officeDocument/2006/relationships/image" Target="../media/image138.png"/><Relationship Id="rId2" Type="http://schemas.openxmlformats.org/officeDocument/2006/relationships/hyperlink" Target="https://github.com/ddobric/neocortexapi/blob/master/source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dobric/neocortexapi/blob/master/NeoCortexApi/Documentation/ColumnActivity.md" TargetMode="External"/><Relationship Id="rId5" Type="http://schemas.openxmlformats.org/officeDocument/2006/relationships/hyperlink" Target="https://github.com/ddobric/neocortexapi/blob/master/source/Samples/NeoCortexApiSample/SequenceLearning.cs" TargetMode="External"/><Relationship Id="rId4" Type="http://schemas.openxmlformats.org/officeDocument/2006/relationships/hyperlink" Target="https://github.com/ddobric/neocortexapi/blob/master/source/Samples/NeoCortexApiSample/SpatialPatternLearning.c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UniversityOfAppliedSciencesFrankfurt/LearningApi/blob/f713a28984e8f3115952c54cd9d60d53faa76ffe/LearningApi/src/MLAlgorithms/DigitRecognizer/AForge/Neuro/Learning/PerceptronLearning.c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icc.org/node/TechnicalProgram/icpram/2021/presentationDetails/103142" TargetMode="External"/><Relationship Id="rId3" Type="http://schemas.openxmlformats.org/officeDocument/2006/relationships/hyperlink" Target="https://10times.com/ais-helsinki" TargetMode="External"/><Relationship Id="rId7" Type="http://schemas.openxmlformats.org/officeDocument/2006/relationships/hyperlink" Target="https://www.scitepress.org/PublicationsDetail.aspx?ID=fUz607CA/eU=&amp;t=1" TargetMode="External"/><Relationship Id="rId2" Type="http://schemas.openxmlformats.org/officeDocument/2006/relationships/hyperlink" Target="https://aircconline.com/abstract/ijaia/v11n4/11420ijaia07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10.1145/3393822.3432317" TargetMode="External"/><Relationship Id="rId5" Type="http://schemas.openxmlformats.org/officeDocument/2006/relationships/hyperlink" Target="https://doi.org/10.1145/3393822.3432317" TargetMode="External"/><Relationship Id="rId4" Type="http://schemas.openxmlformats.org/officeDocument/2006/relationships/hyperlink" Target="https://aircconline.com/csit/csit1006.pdf" TargetMode="External"/><Relationship Id="rId9" Type="http://schemas.openxmlformats.org/officeDocument/2006/relationships/hyperlink" Target="https://www.springer.com/journal/42979/updates/1725723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Ilg3gGewQ5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WS2021/2022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F0FC19-7C3F-4E2E-A666-297F8D54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319" y="-234217"/>
            <a:ext cx="4967324" cy="59245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B06640-9BC5-4B87-BDFB-F561C753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14" y="-353231"/>
            <a:ext cx="4967324" cy="592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729E6-A6ED-4BFA-952E-C0B99D83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24" y="135684"/>
            <a:ext cx="11889564" cy="917575"/>
          </a:xfrm>
        </p:spPr>
        <p:txBody>
          <a:bodyPr/>
          <a:lstStyle/>
          <a:p>
            <a:r>
              <a:rPr lang="en-US" dirty="0"/>
              <a:t>Neural Cell Model</a:t>
            </a:r>
            <a:endParaRPr lang="en-DE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65F6294-9EB1-448A-9DF9-1C0A153092C9}"/>
              </a:ext>
            </a:extLst>
          </p:cNvPr>
          <p:cNvSpPr/>
          <p:nvPr/>
        </p:nvSpPr>
        <p:spPr bwMode="auto">
          <a:xfrm>
            <a:off x="3691863" y="5690376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248476 w 1490856"/>
              <a:gd name="connsiteY1" fmla="*/ 0 h 409770"/>
              <a:gd name="connsiteX2" fmla="*/ -191326 w 1490856"/>
              <a:gd name="connsiteY2" fmla="*/ -501777 h 409770"/>
              <a:gd name="connsiteX3" fmla="*/ -597297 w 1490856"/>
              <a:gd name="connsiteY3" fmla="*/ -964955 h 409770"/>
              <a:gd name="connsiteX4" fmla="*/ -215504 w 1490856"/>
              <a:gd name="connsiteY4" fmla="*/ -662602 h 409770"/>
              <a:gd name="connsiteX5" fmla="*/ 154103 w 1490856"/>
              <a:gd name="connsiteY5" fmla="*/ -369899 h 409770"/>
              <a:gd name="connsiteX6" fmla="*/ 621190 w 1490856"/>
              <a:gd name="connsiteY6" fmla="*/ 0 h 409770"/>
              <a:gd name="connsiteX7" fmla="*/ 1038630 w 1490856"/>
              <a:gd name="connsiteY7" fmla="*/ 0 h 409770"/>
              <a:gd name="connsiteX8" fmla="*/ 1490856 w 1490856"/>
              <a:gd name="connsiteY8" fmla="*/ 0 h 409770"/>
              <a:gd name="connsiteX9" fmla="*/ 1490856 w 1490856"/>
              <a:gd name="connsiteY9" fmla="*/ 68295 h 409770"/>
              <a:gd name="connsiteX10" fmla="*/ 1490856 w 1490856"/>
              <a:gd name="connsiteY10" fmla="*/ 68295 h 409770"/>
              <a:gd name="connsiteX11" fmla="*/ 1490856 w 1490856"/>
              <a:gd name="connsiteY11" fmla="*/ 170738 h 409770"/>
              <a:gd name="connsiteX12" fmla="*/ 1490856 w 1490856"/>
              <a:gd name="connsiteY12" fmla="*/ 409770 h 409770"/>
              <a:gd name="connsiteX13" fmla="*/ 1047326 w 1490856"/>
              <a:gd name="connsiteY13" fmla="*/ 409770 h 409770"/>
              <a:gd name="connsiteX14" fmla="*/ 621190 w 1490856"/>
              <a:gd name="connsiteY14" fmla="*/ 409770 h 409770"/>
              <a:gd name="connsiteX15" fmla="*/ 248476 w 1490856"/>
              <a:gd name="connsiteY15" fmla="*/ 409770 h 409770"/>
              <a:gd name="connsiteX16" fmla="*/ 248476 w 1490856"/>
              <a:gd name="connsiteY16" fmla="*/ 409770 h 409770"/>
              <a:gd name="connsiteX17" fmla="*/ 0 w 1490856"/>
              <a:gd name="connsiteY17" fmla="*/ 409770 h 409770"/>
              <a:gd name="connsiteX18" fmla="*/ 0 w 1490856"/>
              <a:gd name="connsiteY18" fmla="*/ 170738 h 409770"/>
              <a:gd name="connsiteX19" fmla="*/ 0 w 1490856"/>
              <a:gd name="connsiteY19" fmla="*/ 68295 h 409770"/>
              <a:gd name="connsiteX20" fmla="*/ 0 w 1490856"/>
              <a:gd name="connsiteY20" fmla="*/ 68295 h 409770"/>
              <a:gd name="connsiteX21" fmla="*/ 0 w 1490856"/>
              <a:gd name="connsiteY21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61991" y="-2948"/>
                  <a:pt x="129661" y="-4134"/>
                  <a:pt x="248476" y="0"/>
                </a:cubicBezTo>
                <a:cubicBezTo>
                  <a:pt x="119049" y="-136133"/>
                  <a:pt x="-7588" y="-273252"/>
                  <a:pt x="-191326" y="-501777"/>
                </a:cubicBezTo>
                <a:cubicBezTo>
                  <a:pt x="-375064" y="-730302"/>
                  <a:pt x="-384767" y="-760355"/>
                  <a:pt x="-597297" y="-964955"/>
                </a:cubicBezTo>
                <a:cubicBezTo>
                  <a:pt x="-424762" y="-842376"/>
                  <a:pt x="-362397" y="-781334"/>
                  <a:pt x="-215504" y="-662602"/>
                </a:cubicBezTo>
                <a:cubicBezTo>
                  <a:pt x="-68611" y="-543870"/>
                  <a:pt x="9266" y="-511810"/>
                  <a:pt x="154103" y="-369899"/>
                </a:cubicBezTo>
                <a:cubicBezTo>
                  <a:pt x="298940" y="-227989"/>
                  <a:pt x="494444" y="-107022"/>
                  <a:pt x="621190" y="0"/>
                </a:cubicBezTo>
                <a:cubicBezTo>
                  <a:pt x="766661" y="-624"/>
                  <a:pt x="932023" y="3016"/>
                  <a:pt x="1038630" y="0"/>
                </a:cubicBezTo>
                <a:cubicBezTo>
                  <a:pt x="1145237" y="-3016"/>
                  <a:pt x="1388986" y="-22268"/>
                  <a:pt x="1490856" y="0"/>
                </a:cubicBezTo>
                <a:cubicBezTo>
                  <a:pt x="1493041" y="30857"/>
                  <a:pt x="1489415" y="50582"/>
                  <a:pt x="1490856" y="68295"/>
                </a:cubicBezTo>
                <a:lnTo>
                  <a:pt x="1490856" y="68295"/>
                </a:lnTo>
                <a:cubicBezTo>
                  <a:pt x="1487559" y="93302"/>
                  <a:pt x="1489005" y="143699"/>
                  <a:pt x="1490856" y="170738"/>
                </a:cubicBezTo>
                <a:cubicBezTo>
                  <a:pt x="1494472" y="278307"/>
                  <a:pt x="1490862" y="355413"/>
                  <a:pt x="1490856" y="409770"/>
                </a:cubicBezTo>
                <a:cubicBezTo>
                  <a:pt x="1306052" y="409633"/>
                  <a:pt x="1262191" y="395298"/>
                  <a:pt x="1047326" y="409770"/>
                </a:cubicBezTo>
                <a:cubicBezTo>
                  <a:pt x="832461" y="424243"/>
                  <a:pt x="712211" y="403759"/>
                  <a:pt x="621190" y="409770"/>
                </a:cubicBezTo>
                <a:cubicBezTo>
                  <a:pt x="494623" y="408814"/>
                  <a:pt x="334623" y="420552"/>
                  <a:pt x="248476" y="409770"/>
                </a:cubicBezTo>
                <a:lnTo>
                  <a:pt x="248476" y="409770"/>
                </a:lnTo>
                <a:cubicBezTo>
                  <a:pt x="150454" y="405979"/>
                  <a:pt x="68288" y="399163"/>
                  <a:pt x="0" y="409770"/>
                </a:cubicBezTo>
                <a:cubicBezTo>
                  <a:pt x="8875" y="332773"/>
                  <a:pt x="4700" y="281435"/>
                  <a:pt x="0" y="170738"/>
                </a:cubicBezTo>
                <a:cubicBezTo>
                  <a:pt x="-3451" y="121326"/>
                  <a:pt x="-1479" y="109162"/>
                  <a:pt x="0" y="68295"/>
                </a:cubicBezTo>
                <a:lnTo>
                  <a:pt x="0" y="68295"/>
                </a:lnTo>
                <a:cubicBezTo>
                  <a:pt x="-2843" y="46185"/>
                  <a:pt x="1964" y="20151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cubicBezTo>
                  <a:pt x="70250" y="-164938"/>
                  <a:pt x="-57895" y="-362635"/>
                  <a:pt x="-149037" y="-453529"/>
                </a:cubicBezTo>
                <a:cubicBezTo>
                  <a:pt x="-240180" y="-544423"/>
                  <a:pt x="-456869" y="-840768"/>
                  <a:pt x="-597297" y="-964955"/>
                </a:cubicBezTo>
                <a:cubicBezTo>
                  <a:pt x="-453044" y="-823747"/>
                  <a:pt x="-291413" y="-742916"/>
                  <a:pt x="-191135" y="-643303"/>
                </a:cubicBezTo>
                <a:cubicBezTo>
                  <a:pt x="-90856" y="-543690"/>
                  <a:pt x="86864" y="-446523"/>
                  <a:pt x="202843" y="-331301"/>
                </a:cubicBezTo>
                <a:cubicBezTo>
                  <a:pt x="318822" y="-216079"/>
                  <a:pt x="446637" y="-167893"/>
                  <a:pt x="621190" y="0"/>
                </a:cubicBezTo>
                <a:cubicBezTo>
                  <a:pt x="788708" y="-4753"/>
                  <a:pt x="928023" y="-19571"/>
                  <a:pt x="1038630" y="0"/>
                </a:cubicBezTo>
                <a:cubicBezTo>
                  <a:pt x="1149237" y="19571"/>
                  <a:pt x="1316294" y="-19527"/>
                  <a:pt x="1490856" y="0"/>
                </a:cubicBezTo>
                <a:cubicBezTo>
                  <a:pt x="1489240" y="22637"/>
                  <a:pt x="1490509" y="37906"/>
                  <a:pt x="1490856" y="68295"/>
                </a:cubicBezTo>
                <a:lnTo>
                  <a:pt x="1490856" y="68295"/>
                </a:lnTo>
                <a:cubicBezTo>
                  <a:pt x="1491545" y="93995"/>
                  <a:pt x="1494262" y="134590"/>
                  <a:pt x="1490856" y="170738"/>
                </a:cubicBezTo>
                <a:cubicBezTo>
                  <a:pt x="1496760" y="229932"/>
                  <a:pt x="1483561" y="329721"/>
                  <a:pt x="1490856" y="409770"/>
                </a:cubicBezTo>
                <a:cubicBezTo>
                  <a:pt x="1326640" y="403720"/>
                  <a:pt x="1257126" y="408942"/>
                  <a:pt x="1038630" y="409770"/>
                </a:cubicBezTo>
                <a:cubicBezTo>
                  <a:pt x="820134" y="410598"/>
                  <a:pt x="771873" y="428697"/>
                  <a:pt x="621190" y="409770"/>
                </a:cubicBezTo>
                <a:cubicBezTo>
                  <a:pt x="468722" y="401768"/>
                  <a:pt x="433670" y="392142"/>
                  <a:pt x="248476" y="409770"/>
                </a:cubicBezTo>
                <a:lnTo>
                  <a:pt x="248476" y="409770"/>
                </a:lnTo>
                <a:cubicBezTo>
                  <a:pt x="129666" y="411020"/>
                  <a:pt x="53830" y="411680"/>
                  <a:pt x="0" y="409770"/>
                </a:cubicBezTo>
                <a:cubicBezTo>
                  <a:pt x="-8706" y="356426"/>
                  <a:pt x="2639" y="258865"/>
                  <a:pt x="0" y="170738"/>
                </a:cubicBezTo>
                <a:cubicBezTo>
                  <a:pt x="1171" y="141559"/>
                  <a:pt x="-1153" y="114731"/>
                  <a:pt x="0" y="68295"/>
                </a:cubicBezTo>
                <a:lnTo>
                  <a:pt x="0" y="68295"/>
                </a:lnTo>
                <a:cubicBezTo>
                  <a:pt x="2854" y="48862"/>
                  <a:pt x="1585" y="2044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0064"/>
                      <a:gd name="adj2" fmla="val -285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Receptor Synapses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64FB9-DA43-4D3F-BD8E-BDCA88DDDCB1}"/>
              </a:ext>
            </a:extLst>
          </p:cNvPr>
          <p:cNvSpPr/>
          <p:nvPr/>
        </p:nvSpPr>
        <p:spPr bwMode="auto">
          <a:xfrm>
            <a:off x="6362813" y="4099364"/>
            <a:ext cx="2347308" cy="49214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Distal Dendrite Segment</a:t>
            </a: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53F05D-865C-41C4-BD7D-AC4886A88C4D}"/>
              </a:ext>
            </a:extLst>
          </p:cNvPr>
          <p:cNvSpPr/>
          <p:nvPr/>
        </p:nvSpPr>
        <p:spPr bwMode="auto">
          <a:xfrm>
            <a:off x="9179858" y="3988926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E74CA3-63E1-4CD7-9510-D5698773A921}"/>
              </a:ext>
            </a:extLst>
          </p:cNvPr>
          <p:cNvSpPr/>
          <p:nvPr/>
        </p:nvSpPr>
        <p:spPr bwMode="auto">
          <a:xfrm>
            <a:off x="1828348" y="4009118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67879-D853-4DAF-86F6-48DBE70CA9B5}"/>
              </a:ext>
            </a:extLst>
          </p:cNvPr>
          <p:cNvSpPr/>
          <p:nvPr/>
        </p:nvSpPr>
        <p:spPr bwMode="auto">
          <a:xfrm>
            <a:off x="2819399" y="4267207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1B7C3-12F5-4420-8968-024645FEEBC7}"/>
              </a:ext>
            </a:extLst>
          </p:cNvPr>
          <p:cNvSpPr/>
          <p:nvPr/>
        </p:nvSpPr>
        <p:spPr bwMode="auto">
          <a:xfrm>
            <a:off x="2819399" y="4547962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96D92-1C01-4558-8659-3E363B91D04F}"/>
              </a:ext>
            </a:extLst>
          </p:cNvPr>
          <p:cNvSpPr/>
          <p:nvPr/>
        </p:nvSpPr>
        <p:spPr bwMode="auto">
          <a:xfrm>
            <a:off x="2819399" y="3997338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B0BE9B-B146-41B4-8A49-E5896E938A3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8710121" y="4345434"/>
            <a:ext cx="469737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F44D0-B0CF-4693-9C5F-5D9C6208895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V="1">
            <a:off x="2579462" y="4084424"/>
            <a:ext cx="239937" cy="28120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2246CC-8ED9-4D9E-A10D-5D154F78AC53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2579462" y="4354293"/>
            <a:ext cx="239937" cy="11333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6FD814-135E-43AA-A8CA-3EE1E8C371C9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2579462" y="4365626"/>
            <a:ext cx="239937" cy="26942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EE015D-69AC-42B0-A2F9-9B6E7A912A68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004457" y="4345435"/>
            <a:ext cx="3358356" cy="88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EE148EA-FE7E-4F31-BA0F-06B440A16203}"/>
              </a:ext>
            </a:extLst>
          </p:cNvPr>
          <p:cNvSpPr/>
          <p:nvPr/>
        </p:nvSpPr>
        <p:spPr bwMode="auto">
          <a:xfrm>
            <a:off x="1258906" y="5718230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426136 w 1490856"/>
              <a:gd name="connsiteY1" fmla="*/ 0 h 409770"/>
              <a:gd name="connsiteX2" fmla="*/ 869666 w 1490856"/>
              <a:gd name="connsiteY2" fmla="*/ 0 h 409770"/>
              <a:gd name="connsiteX3" fmla="*/ 927628 w 1490856"/>
              <a:gd name="connsiteY3" fmla="*/ -476303 h 409770"/>
              <a:gd name="connsiteX4" fmla="*/ 981132 w 1490856"/>
              <a:gd name="connsiteY4" fmla="*/ -915967 h 409770"/>
              <a:gd name="connsiteX5" fmla="*/ 1106531 w 1490856"/>
              <a:gd name="connsiteY5" fmla="*/ -476303 h 409770"/>
              <a:gd name="connsiteX6" fmla="*/ 1242380 w 1490856"/>
              <a:gd name="connsiteY6" fmla="*/ 0 h 409770"/>
              <a:gd name="connsiteX7" fmla="*/ 1490856 w 1490856"/>
              <a:gd name="connsiteY7" fmla="*/ 0 h 409770"/>
              <a:gd name="connsiteX8" fmla="*/ 1490856 w 1490856"/>
              <a:gd name="connsiteY8" fmla="*/ 68295 h 409770"/>
              <a:gd name="connsiteX9" fmla="*/ 1490856 w 1490856"/>
              <a:gd name="connsiteY9" fmla="*/ 68295 h 409770"/>
              <a:gd name="connsiteX10" fmla="*/ 1490856 w 1490856"/>
              <a:gd name="connsiteY10" fmla="*/ 170738 h 409770"/>
              <a:gd name="connsiteX11" fmla="*/ 1490856 w 1490856"/>
              <a:gd name="connsiteY11" fmla="*/ 409770 h 409770"/>
              <a:gd name="connsiteX12" fmla="*/ 1242380 w 1490856"/>
              <a:gd name="connsiteY12" fmla="*/ 409770 h 409770"/>
              <a:gd name="connsiteX13" fmla="*/ 869666 w 1490856"/>
              <a:gd name="connsiteY13" fmla="*/ 409770 h 409770"/>
              <a:gd name="connsiteX14" fmla="*/ 869666 w 1490856"/>
              <a:gd name="connsiteY14" fmla="*/ 409770 h 409770"/>
              <a:gd name="connsiteX15" fmla="*/ 460923 w 1490856"/>
              <a:gd name="connsiteY15" fmla="*/ 409770 h 409770"/>
              <a:gd name="connsiteX16" fmla="*/ 0 w 1490856"/>
              <a:gd name="connsiteY16" fmla="*/ 409770 h 409770"/>
              <a:gd name="connsiteX17" fmla="*/ 0 w 1490856"/>
              <a:gd name="connsiteY17" fmla="*/ 170738 h 409770"/>
              <a:gd name="connsiteX18" fmla="*/ 0 w 1490856"/>
              <a:gd name="connsiteY18" fmla="*/ 68295 h 409770"/>
              <a:gd name="connsiteX19" fmla="*/ 0 w 1490856"/>
              <a:gd name="connsiteY19" fmla="*/ 68295 h 409770"/>
              <a:gd name="connsiteX20" fmla="*/ 0 w 1490856"/>
              <a:gd name="connsiteY20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195522" y="-18415"/>
                  <a:pt x="272753" y="-9689"/>
                  <a:pt x="426136" y="0"/>
                </a:cubicBezTo>
                <a:cubicBezTo>
                  <a:pt x="579519" y="9689"/>
                  <a:pt x="711731" y="-4783"/>
                  <a:pt x="869666" y="0"/>
                </a:cubicBezTo>
                <a:cubicBezTo>
                  <a:pt x="888927" y="-192232"/>
                  <a:pt x="891236" y="-368332"/>
                  <a:pt x="927628" y="-476303"/>
                </a:cubicBezTo>
                <a:cubicBezTo>
                  <a:pt x="964020" y="-584274"/>
                  <a:pt x="934877" y="-707723"/>
                  <a:pt x="981132" y="-915967"/>
                </a:cubicBezTo>
                <a:cubicBezTo>
                  <a:pt x="1047250" y="-752652"/>
                  <a:pt x="1042249" y="-691919"/>
                  <a:pt x="1106531" y="-476303"/>
                </a:cubicBezTo>
                <a:cubicBezTo>
                  <a:pt x="1170813" y="-260687"/>
                  <a:pt x="1214039" y="-134385"/>
                  <a:pt x="1242380" y="0"/>
                </a:cubicBezTo>
                <a:cubicBezTo>
                  <a:pt x="1298835" y="12150"/>
                  <a:pt x="1394115" y="-6762"/>
                  <a:pt x="1490856" y="0"/>
                </a:cubicBezTo>
                <a:cubicBezTo>
                  <a:pt x="1490618" y="28713"/>
                  <a:pt x="1493996" y="50023"/>
                  <a:pt x="1490856" y="68295"/>
                </a:cubicBezTo>
                <a:lnTo>
                  <a:pt x="1490856" y="68295"/>
                </a:lnTo>
                <a:cubicBezTo>
                  <a:pt x="1495132" y="96154"/>
                  <a:pt x="1489028" y="138622"/>
                  <a:pt x="1490856" y="170738"/>
                </a:cubicBezTo>
                <a:cubicBezTo>
                  <a:pt x="1499935" y="235959"/>
                  <a:pt x="1485839" y="313006"/>
                  <a:pt x="1490856" y="409770"/>
                </a:cubicBezTo>
                <a:cubicBezTo>
                  <a:pt x="1400942" y="405511"/>
                  <a:pt x="1352743" y="413423"/>
                  <a:pt x="1242380" y="409770"/>
                </a:cubicBezTo>
                <a:cubicBezTo>
                  <a:pt x="1118644" y="427247"/>
                  <a:pt x="988898" y="408283"/>
                  <a:pt x="869666" y="409770"/>
                </a:cubicBezTo>
                <a:lnTo>
                  <a:pt x="869666" y="409770"/>
                </a:lnTo>
                <a:cubicBezTo>
                  <a:pt x="722823" y="401703"/>
                  <a:pt x="657577" y="416303"/>
                  <a:pt x="460923" y="409770"/>
                </a:cubicBezTo>
                <a:cubicBezTo>
                  <a:pt x="264269" y="403237"/>
                  <a:pt x="181517" y="390796"/>
                  <a:pt x="0" y="409770"/>
                </a:cubicBezTo>
                <a:cubicBezTo>
                  <a:pt x="10121" y="320766"/>
                  <a:pt x="-4801" y="258566"/>
                  <a:pt x="0" y="170738"/>
                </a:cubicBezTo>
                <a:cubicBezTo>
                  <a:pt x="2372" y="138751"/>
                  <a:pt x="4920" y="93098"/>
                  <a:pt x="0" y="68295"/>
                </a:cubicBezTo>
                <a:lnTo>
                  <a:pt x="0" y="68295"/>
                </a:lnTo>
                <a:cubicBezTo>
                  <a:pt x="-1274" y="46522"/>
                  <a:pt x="2453" y="17298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97904" y="-14494"/>
                  <a:pt x="337576" y="7885"/>
                  <a:pt x="426136" y="0"/>
                </a:cubicBezTo>
                <a:cubicBezTo>
                  <a:pt x="514696" y="-7885"/>
                  <a:pt x="753144" y="-10041"/>
                  <a:pt x="869666" y="0"/>
                </a:cubicBezTo>
                <a:cubicBezTo>
                  <a:pt x="890699" y="-232348"/>
                  <a:pt x="900144" y="-256862"/>
                  <a:pt x="927628" y="-476303"/>
                </a:cubicBezTo>
                <a:cubicBezTo>
                  <a:pt x="955112" y="-695744"/>
                  <a:pt x="973630" y="-767152"/>
                  <a:pt x="981132" y="-915967"/>
                </a:cubicBezTo>
                <a:cubicBezTo>
                  <a:pt x="1034667" y="-810336"/>
                  <a:pt x="1048470" y="-688828"/>
                  <a:pt x="1106531" y="-476303"/>
                </a:cubicBezTo>
                <a:cubicBezTo>
                  <a:pt x="1164592" y="-263778"/>
                  <a:pt x="1197229" y="-184173"/>
                  <a:pt x="1242380" y="0"/>
                </a:cubicBezTo>
                <a:cubicBezTo>
                  <a:pt x="1298406" y="-2487"/>
                  <a:pt x="1437724" y="5411"/>
                  <a:pt x="1490856" y="0"/>
                </a:cubicBezTo>
                <a:cubicBezTo>
                  <a:pt x="1492726" y="17019"/>
                  <a:pt x="1489703" y="45462"/>
                  <a:pt x="1490856" y="68295"/>
                </a:cubicBezTo>
                <a:lnTo>
                  <a:pt x="1490856" y="68295"/>
                </a:lnTo>
                <a:cubicBezTo>
                  <a:pt x="1491739" y="115996"/>
                  <a:pt x="1489360" y="140745"/>
                  <a:pt x="1490856" y="170738"/>
                </a:cubicBezTo>
                <a:cubicBezTo>
                  <a:pt x="1485490" y="266077"/>
                  <a:pt x="1493327" y="297968"/>
                  <a:pt x="1490856" y="409770"/>
                </a:cubicBezTo>
                <a:cubicBezTo>
                  <a:pt x="1387437" y="421380"/>
                  <a:pt x="1309630" y="403243"/>
                  <a:pt x="1242380" y="409770"/>
                </a:cubicBezTo>
                <a:cubicBezTo>
                  <a:pt x="1083606" y="406925"/>
                  <a:pt x="1052515" y="421260"/>
                  <a:pt x="869666" y="409770"/>
                </a:cubicBezTo>
                <a:lnTo>
                  <a:pt x="869666" y="409770"/>
                </a:lnTo>
                <a:cubicBezTo>
                  <a:pt x="753094" y="412855"/>
                  <a:pt x="558986" y="397363"/>
                  <a:pt x="417440" y="409770"/>
                </a:cubicBezTo>
                <a:cubicBezTo>
                  <a:pt x="275894" y="422177"/>
                  <a:pt x="140010" y="406706"/>
                  <a:pt x="0" y="409770"/>
                </a:cubicBezTo>
                <a:cubicBezTo>
                  <a:pt x="465" y="359630"/>
                  <a:pt x="-1588" y="283719"/>
                  <a:pt x="0" y="170738"/>
                </a:cubicBezTo>
                <a:cubicBezTo>
                  <a:pt x="2053" y="121517"/>
                  <a:pt x="-3432" y="115988"/>
                  <a:pt x="0" y="68295"/>
                </a:cubicBezTo>
                <a:lnTo>
                  <a:pt x="0" y="68295"/>
                </a:lnTo>
                <a:cubicBezTo>
                  <a:pt x="-1081" y="39407"/>
                  <a:pt x="-438" y="1505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5810"/>
                      <a:gd name="adj2" fmla="val -2735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Presynaptic cell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63BA14-20B7-474B-A83E-57708D71F98B}"/>
              </a:ext>
            </a:extLst>
          </p:cNvPr>
          <p:cNvSpPr/>
          <p:nvPr/>
        </p:nvSpPr>
        <p:spPr bwMode="auto">
          <a:xfrm>
            <a:off x="10707706" y="2252558"/>
            <a:ext cx="1490856" cy="713014"/>
          </a:xfrm>
          <a:custGeom>
            <a:avLst/>
            <a:gdLst>
              <a:gd name="connsiteX0" fmla="*/ 0 w 1490856"/>
              <a:gd name="connsiteY0" fmla="*/ 0 h 713014"/>
              <a:gd name="connsiteX1" fmla="*/ 248476 w 1490856"/>
              <a:gd name="connsiteY1" fmla="*/ 0 h 713014"/>
              <a:gd name="connsiteX2" fmla="*/ 248476 w 1490856"/>
              <a:gd name="connsiteY2" fmla="*/ 0 h 713014"/>
              <a:gd name="connsiteX3" fmla="*/ 621190 w 1490856"/>
              <a:gd name="connsiteY3" fmla="*/ 0 h 713014"/>
              <a:gd name="connsiteX4" fmla="*/ 1038630 w 1490856"/>
              <a:gd name="connsiteY4" fmla="*/ 0 h 713014"/>
              <a:gd name="connsiteX5" fmla="*/ 1490856 w 1490856"/>
              <a:gd name="connsiteY5" fmla="*/ 0 h 713014"/>
              <a:gd name="connsiteX6" fmla="*/ 1490856 w 1490856"/>
              <a:gd name="connsiteY6" fmla="*/ 415925 h 713014"/>
              <a:gd name="connsiteX7" fmla="*/ 1490856 w 1490856"/>
              <a:gd name="connsiteY7" fmla="*/ 415925 h 713014"/>
              <a:gd name="connsiteX8" fmla="*/ 1490856 w 1490856"/>
              <a:gd name="connsiteY8" fmla="*/ 594178 h 713014"/>
              <a:gd name="connsiteX9" fmla="*/ 1490856 w 1490856"/>
              <a:gd name="connsiteY9" fmla="*/ 713014 h 713014"/>
              <a:gd name="connsiteX10" fmla="*/ 1038630 w 1490856"/>
              <a:gd name="connsiteY10" fmla="*/ 713014 h 713014"/>
              <a:gd name="connsiteX11" fmla="*/ 621190 w 1490856"/>
              <a:gd name="connsiteY11" fmla="*/ 713014 h 713014"/>
              <a:gd name="connsiteX12" fmla="*/ -33549 w 1490856"/>
              <a:gd name="connsiteY12" fmla="*/ 985586 h 713014"/>
              <a:gd name="connsiteX13" fmla="*/ -662611 w 1490856"/>
              <a:gd name="connsiteY13" fmla="*/ 1247468 h 713014"/>
              <a:gd name="connsiteX14" fmla="*/ -216178 w 1490856"/>
              <a:gd name="connsiteY14" fmla="*/ 985586 h 713014"/>
              <a:gd name="connsiteX15" fmla="*/ 248476 w 1490856"/>
              <a:gd name="connsiteY15" fmla="*/ 713014 h 713014"/>
              <a:gd name="connsiteX16" fmla="*/ 0 w 1490856"/>
              <a:gd name="connsiteY16" fmla="*/ 713014 h 713014"/>
              <a:gd name="connsiteX17" fmla="*/ 0 w 1490856"/>
              <a:gd name="connsiteY17" fmla="*/ 594178 h 713014"/>
              <a:gd name="connsiteX18" fmla="*/ 0 w 1490856"/>
              <a:gd name="connsiteY18" fmla="*/ 415925 h 713014"/>
              <a:gd name="connsiteX19" fmla="*/ 0 w 1490856"/>
              <a:gd name="connsiteY19" fmla="*/ 415925 h 713014"/>
              <a:gd name="connsiteX20" fmla="*/ 0 w 1490856"/>
              <a:gd name="connsiteY20" fmla="*/ 0 h 71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713014" fill="none" extrusionOk="0">
                <a:moveTo>
                  <a:pt x="0" y="0"/>
                </a:moveTo>
                <a:cubicBezTo>
                  <a:pt x="71062" y="-11502"/>
                  <a:pt x="131320" y="4521"/>
                  <a:pt x="248476" y="0"/>
                </a:cubicBezTo>
                <a:lnTo>
                  <a:pt x="248476" y="0"/>
                </a:lnTo>
                <a:cubicBezTo>
                  <a:pt x="335490" y="14502"/>
                  <a:pt x="470220" y="-3944"/>
                  <a:pt x="621190" y="0"/>
                </a:cubicBezTo>
                <a:cubicBezTo>
                  <a:pt x="813716" y="-18379"/>
                  <a:pt x="945206" y="4388"/>
                  <a:pt x="1038630" y="0"/>
                </a:cubicBezTo>
                <a:cubicBezTo>
                  <a:pt x="1132054" y="-4388"/>
                  <a:pt x="1316158" y="3800"/>
                  <a:pt x="1490856" y="0"/>
                </a:cubicBezTo>
                <a:cubicBezTo>
                  <a:pt x="1503667" y="129826"/>
                  <a:pt x="1471025" y="287492"/>
                  <a:pt x="1490856" y="415925"/>
                </a:cubicBezTo>
                <a:lnTo>
                  <a:pt x="1490856" y="415925"/>
                </a:lnTo>
                <a:cubicBezTo>
                  <a:pt x="1498954" y="476089"/>
                  <a:pt x="1488856" y="550296"/>
                  <a:pt x="1490856" y="594178"/>
                </a:cubicBezTo>
                <a:cubicBezTo>
                  <a:pt x="1492081" y="641251"/>
                  <a:pt x="1491715" y="684430"/>
                  <a:pt x="1490856" y="713014"/>
                </a:cubicBezTo>
                <a:cubicBezTo>
                  <a:pt x="1325409" y="698468"/>
                  <a:pt x="1143973" y="692749"/>
                  <a:pt x="1038630" y="713014"/>
                </a:cubicBezTo>
                <a:cubicBezTo>
                  <a:pt x="933287" y="733279"/>
                  <a:pt x="716427" y="723899"/>
                  <a:pt x="621190" y="713014"/>
                </a:cubicBezTo>
                <a:cubicBezTo>
                  <a:pt x="332645" y="820817"/>
                  <a:pt x="207968" y="914013"/>
                  <a:pt x="-33549" y="985586"/>
                </a:cubicBezTo>
                <a:cubicBezTo>
                  <a:pt x="-275066" y="1057159"/>
                  <a:pt x="-526213" y="1196169"/>
                  <a:pt x="-662611" y="1247468"/>
                </a:cubicBezTo>
                <a:cubicBezTo>
                  <a:pt x="-539870" y="1179094"/>
                  <a:pt x="-432294" y="1108243"/>
                  <a:pt x="-216178" y="985586"/>
                </a:cubicBezTo>
                <a:cubicBezTo>
                  <a:pt x="-62" y="862929"/>
                  <a:pt x="75533" y="838598"/>
                  <a:pt x="248476" y="713014"/>
                </a:cubicBezTo>
                <a:cubicBezTo>
                  <a:pt x="188719" y="710284"/>
                  <a:pt x="95035" y="710123"/>
                  <a:pt x="0" y="713014"/>
                </a:cubicBezTo>
                <a:cubicBezTo>
                  <a:pt x="-1154" y="663179"/>
                  <a:pt x="4225" y="633278"/>
                  <a:pt x="0" y="594178"/>
                </a:cubicBezTo>
                <a:cubicBezTo>
                  <a:pt x="-3890" y="518660"/>
                  <a:pt x="5459" y="485931"/>
                  <a:pt x="0" y="415925"/>
                </a:cubicBezTo>
                <a:lnTo>
                  <a:pt x="0" y="415925"/>
                </a:lnTo>
                <a:cubicBezTo>
                  <a:pt x="-6803" y="216829"/>
                  <a:pt x="-16863" y="146715"/>
                  <a:pt x="0" y="0"/>
                </a:cubicBezTo>
                <a:close/>
              </a:path>
              <a:path w="1490856" h="713014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lnTo>
                  <a:pt x="248476" y="0"/>
                </a:lnTo>
                <a:cubicBezTo>
                  <a:pt x="364647" y="-4645"/>
                  <a:pt x="517661" y="-2362"/>
                  <a:pt x="621190" y="0"/>
                </a:cubicBezTo>
                <a:cubicBezTo>
                  <a:pt x="738247" y="-21493"/>
                  <a:pt x="954950" y="-5482"/>
                  <a:pt x="1073416" y="0"/>
                </a:cubicBezTo>
                <a:cubicBezTo>
                  <a:pt x="1191882" y="5482"/>
                  <a:pt x="1318383" y="-15285"/>
                  <a:pt x="1490856" y="0"/>
                </a:cubicBezTo>
                <a:cubicBezTo>
                  <a:pt x="1478174" y="85209"/>
                  <a:pt x="1492733" y="271348"/>
                  <a:pt x="1490856" y="415925"/>
                </a:cubicBezTo>
                <a:lnTo>
                  <a:pt x="1490856" y="415925"/>
                </a:lnTo>
                <a:cubicBezTo>
                  <a:pt x="1494240" y="497968"/>
                  <a:pt x="1497014" y="527937"/>
                  <a:pt x="1490856" y="594178"/>
                </a:cubicBezTo>
                <a:cubicBezTo>
                  <a:pt x="1495664" y="630855"/>
                  <a:pt x="1494705" y="668639"/>
                  <a:pt x="1490856" y="713014"/>
                </a:cubicBezTo>
                <a:cubicBezTo>
                  <a:pt x="1354690" y="698966"/>
                  <a:pt x="1198538" y="727820"/>
                  <a:pt x="1056023" y="713014"/>
                </a:cubicBezTo>
                <a:cubicBezTo>
                  <a:pt x="913508" y="698208"/>
                  <a:pt x="836110" y="699704"/>
                  <a:pt x="621190" y="713014"/>
                </a:cubicBezTo>
                <a:cubicBezTo>
                  <a:pt x="306649" y="877981"/>
                  <a:pt x="158403" y="943723"/>
                  <a:pt x="-33549" y="985586"/>
                </a:cubicBezTo>
                <a:cubicBezTo>
                  <a:pt x="-225501" y="1027448"/>
                  <a:pt x="-402966" y="1112567"/>
                  <a:pt x="-662611" y="1247468"/>
                </a:cubicBezTo>
                <a:cubicBezTo>
                  <a:pt x="-498624" y="1173127"/>
                  <a:pt x="-306897" y="1051571"/>
                  <a:pt x="-207068" y="980241"/>
                </a:cubicBezTo>
                <a:cubicBezTo>
                  <a:pt x="-107239" y="908911"/>
                  <a:pt x="72776" y="811262"/>
                  <a:pt x="248476" y="713014"/>
                </a:cubicBezTo>
                <a:cubicBezTo>
                  <a:pt x="134846" y="714021"/>
                  <a:pt x="95561" y="715534"/>
                  <a:pt x="0" y="713014"/>
                </a:cubicBezTo>
                <a:cubicBezTo>
                  <a:pt x="-1574" y="673590"/>
                  <a:pt x="752" y="629193"/>
                  <a:pt x="0" y="594178"/>
                </a:cubicBezTo>
                <a:cubicBezTo>
                  <a:pt x="-894" y="524096"/>
                  <a:pt x="6352" y="491924"/>
                  <a:pt x="0" y="415925"/>
                </a:cubicBezTo>
                <a:lnTo>
                  <a:pt x="0" y="415925"/>
                </a:lnTo>
                <a:cubicBezTo>
                  <a:pt x="-18263" y="281459"/>
                  <a:pt x="2348" y="1288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4445"/>
                      <a:gd name="adj2" fmla="val 1249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Postsynaptic cell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Owner of the segment</a:t>
            </a:r>
          </a:p>
        </p:txBody>
      </p:sp>
    </p:spTree>
    <p:extLst>
      <p:ext uri="{BB962C8B-B14F-4D97-AF65-F5344CB8AC3E}">
        <p14:creationId xmlns:p14="http://schemas.microsoft.com/office/powerpoint/2010/main" val="2354910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Cortical C</a:t>
            </a:r>
            <a:r>
              <a:rPr lang="en-US" dirty="0" err="1"/>
              <a:t>olumn</a:t>
            </a:r>
            <a:r>
              <a:rPr lang="en-US" dirty="0"/>
              <a:t>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846659"/>
          </a:xfrm>
        </p:spPr>
        <p:txBody>
          <a:bodyPr/>
          <a:lstStyle/>
          <a:p>
            <a:r>
              <a:rPr lang="en-DE" dirty="0"/>
              <a:t>SDR</a:t>
            </a:r>
            <a:br>
              <a:rPr lang="en-DE" dirty="0"/>
            </a:br>
            <a:r>
              <a:rPr lang="en-DE" sz="4400" dirty="0"/>
              <a:t>Sparse Distributed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03ED3-7054-375B-89B5-F49B416F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SDR?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D595-FBCC-2FF6-2C58-36CADD0902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4806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store information in “dense” representations</a:t>
            </a:r>
            <a:r>
              <a:rPr lang="en-DE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Small number of bits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DE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nt</a:t>
            </a: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[10], char[1024],..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All bits are always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rgbClr val="222222"/>
                </a:solidFill>
                <a:latin typeface="Arial" panose="020B0604020202020204" pitchFamily="34" charset="0"/>
              </a:rPr>
              <a:t>Brain stores information in a sparse form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900" dirty="0">
                <a:solidFill>
                  <a:srgbClr val="222222"/>
                </a:solidFill>
                <a:latin typeface="Arial" panose="020B0604020202020204" pitchFamily="34" charset="0"/>
              </a:rPr>
              <a:t>Large number of bits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DE" sz="1900" dirty="0" err="1">
                <a:solidFill>
                  <a:srgbClr val="222222"/>
                </a:solidFill>
                <a:latin typeface="Arial" panose="020B0604020202020204" pitchFamily="34" charset="0"/>
              </a:rPr>
              <a:t>nly</a:t>
            </a:r>
            <a:r>
              <a:rPr lang="en-DE" sz="1900" dirty="0">
                <a:solidFill>
                  <a:srgbClr val="222222"/>
                </a:solidFill>
                <a:latin typeface="Arial" panose="020B0604020202020204" pitchFamily="34" charset="0"/>
              </a:rPr>
              <a:t> 2% used</a:t>
            </a:r>
            <a:endParaRPr lang="de-DE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D2D56-B883-803B-B8AC-BC23B1D0E9C7}"/>
              </a:ext>
            </a:extLst>
          </p:cNvPr>
          <p:cNvSpPr txBox="1"/>
          <p:nvPr/>
        </p:nvSpPr>
        <p:spPr>
          <a:xfrm>
            <a:off x="179727" y="6214802"/>
            <a:ext cx="11202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https://www.youtube.com/watch?v=HLuRQKzYbb8&amp;list=PL3yXMgtrZmDrotym3fyz_Oi06ZzFzpA_P</a:t>
            </a:r>
            <a:r>
              <a:rPr lang="en-DE" sz="1200" dirty="0"/>
              <a:t> </a:t>
            </a:r>
            <a:endParaRPr lang="de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94155-17A0-2973-F3DC-F6CDB6CB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90" y="4605088"/>
            <a:ext cx="1264136" cy="1261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BC6B4-D2F8-98D2-BD65-D63A97CF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59" y="4600746"/>
            <a:ext cx="1264136" cy="1266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B3D1F-201B-C761-4FDE-B23782FE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1" y="4610464"/>
            <a:ext cx="1215624" cy="124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36756-6028-77C5-F752-B5CCD007D79B}"/>
              </a:ext>
            </a:extLst>
          </p:cNvPr>
          <p:cNvSpPr txBox="1"/>
          <p:nvPr/>
        </p:nvSpPr>
        <p:spPr>
          <a:xfrm>
            <a:off x="2222937" y="3938018"/>
            <a:ext cx="698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50" b="0" i="0" dirty="0">
                <a:solidFill>
                  <a:srgbClr val="434343"/>
                </a:solidFill>
                <a:effectLst/>
                <a:latin typeface="Consolas" panose="020B0609020204030204" pitchFamily="49" charset="0"/>
              </a:rPr>
              <a:t>0100000000000000000000010000000000000000000000000000000000000000010000..........01000 0000000010000000000000010000000000000000000000000010000000000000010000..........00000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2921809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r>
              <a:rPr lang="en-DE" dirty="0"/>
              <a:t> of SDR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48230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9863-F918-4A20-A4D4-638BEF9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NeocortexApi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900D8-05C8-4FF9-89BC-10B5C54F536A}"/>
              </a:ext>
            </a:extLst>
          </p:cNvPr>
          <p:cNvSpPr txBox="1"/>
          <p:nvPr/>
        </p:nvSpPr>
        <p:spPr>
          <a:xfrm>
            <a:off x="3831021" y="3127930"/>
            <a:ext cx="698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https://github.com/ddobric/neocortexapi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460253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241513" y="2421927"/>
            <a:ext cx="4822119" cy="2737543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6628" tIns="46628" rIns="46628" bIns="4662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sz="1836"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07044"/>
              <a:ext cx="2826802" cy="7949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628" tIns="46628" rIns="46628" bIns="4662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14.15-15.45 h</a:t>
              </a: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16.00-17.30 h</a:t>
              </a: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Room 8-</a:t>
              </a:r>
              <a:r>
                <a:rPr lang="en-DE" sz="1836" dirty="0">
                  <a:ea typeface="+mj-lt"/>
                  <a:cs typeface="+mj-lt"/>
                </a:rPr>
                <a:t>A14</a:t>
              </a:r>
              <a:endParaRPr sz="1836"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105507" y="827685"/>
            <a:ext cx="8519224" cy="1054712"/>
            <a:chOff x="-1" y="-13006"/>
            <a:chExt cx="8352937" cy="1034123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6628" tIns="46628" rIns="46628" bIns="4662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4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13006"/>
              <a:ext cx="8261498" cy="103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628" tIns="46628" rIns="46628" bIns="4662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8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4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902" y="2322753"/>
            <a:ext cx="2690829" cy="2606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395723" y="104818"/>
            <a:ext cx="7181049" cy="2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628" tIns="46628" rIns="46628" bIns="4662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224"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934146" y="5887548"/>
            <a:ext cx="4447498" cy="3823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8" tIns="46628" rIns="46628" bIns="4662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36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sz="1836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479457" y="1450238"/>
            <a:ext cx="1119333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6CE9F-DA34-E269-DB5D-585EBA5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27" y="4426947"/>
            <a:ext cx="1357322" cy="1281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7BCA3-628A-229C-6FBB-725304C52A18}"/>
              </a:ext>
            </a:extLst>
          </p:cNvPr>
          <p:cNvSpPr txBox="1"/>
          <p:nvPr/>
        </p:nvSpPr>
        <p:spPr>
          <a:xfrm>
            <a:off x="3673365" y="4713565"/>
            <a:ext cx="703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4000" dirty="0">
                <a:highlight>
                  <a:srgbClr val="FFFF00"/>
                </a:highlight>
              </a:rPr>
              <a:t>:) </a:t>
            </a:r>
            <a:endParaRPr lang="de-DE" sz="4000" dirty="0"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365C5-1772-F080-CB4C-4C729048AD00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4376507" y="5067508"/>
            <a:ext cx="192612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4E7AF6F9-78D1-4880-AE6F-1087F8662338}"/>
              </a:ext>
            </a:extLst>
          </p:cNvPr>
          <p:cNvSpPr/>
          <p:nvPr/>
        </p:nvSpPr>
        <p:spPr bwMode="auto">
          <a:xfrm rot="2040895">
            <a:off x="3364093" y="2890221"/>
            <a:ext cx="2174458" cy="1678562"/>
          </a:xfrm>
          <a:prstGeom prst="triangle">
            <a:avLst/>
          </a:prstGeom>
          <a:solidFill>
            <a:srgbClr val="92D050">
              <a:alpha val="1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F48231FE-2D53-4543-9669-60EDC254A189}"/>
              </a:ext>
            </a:extLst>
          </p:cNvPr>
          <p:cNvSpPr/>
          <p:nvPr/>
        </p:nvSpPr>
        <p:spPr bwMode="auto">
          <a:xfrm rot="20883210">
            <a:off x="4749590" y="2988883"/>
            <a:ext cx="2516985" cy="1635996"/>
          </a:xfrm>
          <a:prstGeom prst="triangle">
            <a:avLst/>
          </a:prstGeom>
          <a:solidFill>
            <a:srgbClr val="92D050">
              <a:alpha val="1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C08C7-2B5A-4D5F-9B81-4C53DFBC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Radius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2FE64A-BAFE-4DA6-8477-11FC181AB220}"/>
              </a:ext>
            </a:extLst>
          </p:cNvPr>
          <p:cNvGrpSpPr/>
          <p:nvPr/>
        </p:nvGrpSpPr>
        <p:grpSpPr>
          <a:xfrm>
            <a:off x="4523330" y="1687419"/>
            <a:ext cx="416104" cy="1368620"/>
            <a:chOff x="1982912" y="3860547"/>
            <a:chExt cx="416104" cy="1368620"/>
          </a:xfrm>
        </p:grpSpPr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76E9B8B0-64FF-477A-84DA-EA37CC73C58A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C06ACF6F-E445-4190-85E9-0B4E5EDA6595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1" name="Flowchart: Magnetic Disk 60">
              <a:extLst>
                <a:ext uri="{FF2B5EF4-FFF2-40B4-BE49-F238E27FC236}">
                  <a16:creationId xmlns:a16="http://schemas.microsoft.com/office/drawing/2014/main" id="{5CBA351B-C9C7-4624-9E5B-94256AFAEA51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2" name="Flowchart: Magnetic Disk 61">
              <a:extLst>
                <a:ext uri="{FF2B5EF4-FFF2-40B4-BE49-F238E27FC236}">
                  <a16:creationId xmlns:a16="http://schemas.microsoft.com/office/drawing/2014/main" id="{FC7AAC71-6C6A-458C-A401-0B2A57100F0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3" name="Flowchart: Magnetic Disk 62">
              <a:extLst>
                <a:ext uri="{FF2B5EF4-FFF2-40B4-BE49-F238E27FC236}">
                  <a16:creationId xmlns:a16="http://schemas.microsoft.com/office/drawing/2014/main" id="{D571B37C-0DE7-4780-88D1-86DBBA9A42C8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4E594-25D2-4368-BA37-93D739D1ECC0}"/>
              </a:ext>
            </a:extLst>
          </p:cNvPr>
          <p:cNvGrpSpPr/>
          <p:nvPr/>
        </p:nvGrpSpPr>
        <p:grpSpPr>
          <a:xfrm>
            <a:off x="5041490" y="1687419"/>
            <a:ext cx="416104" cy="1368620"/>
            <a:chOff x="1982912" y="3860547"/>
            <a:chExt cx="416104" cy="1368620"/>
          </a:xfrm>
        </p:grpSpPr>
        <p:sp>
          <p:nvSpPr>
            <p:cNvPr id="54" name="Flowchart: Magnetic Disk 53">
              <a:extLst>
                <a:ext uri="{FF2B5EF4-FFF2-40B4-BE49-F238E27FC236}">
                  <a16:creationId xmlns:a16="http://schemas.microsoft.com/office/drawing/2014/main" id="{54D57D06-0622-4072-A52A-270ECE7D174A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5" name="Flowchart: Magnetic Disk 54">
              <a:extLst>
                <a:ext uri="{FF2B5EF4-FFF2-40B4-BE49-F238E27FC236}">
                  <a16:creationId xmlns:a16="http://schemas.microsoft.com/office/drawing/2014/main" id="{4732BE72-CE8F-4178-9714-E49160A18327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6" name="Flowchart: Magnetic Disk 55">
              <a:extLst>
                <a:ext uri="{FF2B5EF4-FFF2-40B4-BE49-F238E27FC236}">
                  <a16:creationId xmlns:a16="http://schemas.microsoft.com/office/drawing/2014/main" id="{E980338A-4E37-4CD1-8F84-6F1F7A41253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7" name="Flowchart: Magnetic Disk 56">
              <a:extLst>
                <a:ext uri="{FF2B5EF4-FFF2-40B4-BE49-F238E27FC236}">
                  <a16:creationId xmlns:a16="http://schemas.microsoft.com/office/drawing/2014/main" id="{FE0FE912-6371-45FC-99D6-5F14B096EDD8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8" name="Flowchart: Magnetic Disk 57">
              <a:extLst>
                <a:ext uri="{FF2B5EF4-FFF2-40B4-BE49-F238E27FC236}">
                  <a16:creationId xmlns:a16="http://schemas.microsoft.com/office/drawing/2014/main" id="{C41C8327-1412-47DC-920A-1D88FC9DF1B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7DADC7-ACAE-4C7D-A1C4-12226FA4F1AA}"/>
              </a:ext>
            </a:extLst>
          </p:cNvPr>
          <p:cNvGrpSpPr/>
          <p:nvPr/>
        </p:nvGrpSpPr>
        <p:grpSpPr>
          <a:xfrm>
            <a:off x="5559306" y="1687419"/>
            <a:ext cx="416104" cy="1368620"/>
            <a:chOff x="1982912" y="3860547"/>
            <a:chExt cx="416104" cy="1368620"/>
          </a:xfrm>
        </p:grpSpPr>
        <p:sp>
          <p:nvSpPr>
            <p:cNvPr id="49" name="Flowchart: Magnetic Disk 48">
              <a:extLst>
                <a:ext uri="{FF2B5EF4-FFF2-40B4-BE49-F238E27FC236}">
                  <a16:creationId xmlns:a16="http://schemas.microsoft.com/office/drawing/2014/main" id="{BFEB844D-FC20-4127-B321-A3489D92685C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" name="Flowchart: Magnetic Disk 49">
              <a:extLst>
                <a:ext uri="{FF2B5EF4-FFF2-40B4-BE49-F238E27FC236}">
                  <a16:creationId xmlns:a16="http://schemas.microsoft.com/office/drawing/2014/main" id="{E6C214A9-F5F6-40DD-B140-656C3ECEF828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" name="Flowchart: Magnetic Disk 50">
              <a:extLst>
                <a:ext uri="{FF2B5EF4-FFF2-40B4-BE49-F238E27FC236}">
                  <a16:creationId xmlns:a16="http://schemas.microsoft.com/office/drawing/2014/main" id="{75E4D197-BE73-48AE-8B53-7AAD790FF825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" name="Flowchart: Magnetic Disk 51">
              <a:extLst>
                <a:ext uri="{FF2B5EF4-FFF2-40B4-BE49-F238E27FC236}">
                  <a16:creationId xmlns:a16="http://schemas.microsoft.com/office/drawing/2014/main" id="{7F2064BF-EA08-4722-8AC1-3797D678049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" name="Flowchart: Magnetic Disk 52">
              <a:extLst>
                <a:ext uri="{FF2B5EF4-FFF2-40B4-BE49-F238E27FC236}">
                  <a16:creationId xmlns:a16="http://schemas.microsoft.com/office/drawing/2014/main" id="{9FAA83F8-401E-4CA1-8D8C-78E767F1FAAE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68E248-466D-4F02-92AD-50EECEA29BEC}"/>
              </a:ext>
            </a:extLst>
          </p:cNvPr>
          <p:cNvGrpSpPr/>
          <p:nvPr/>
        </p:nvGrpSpPr>
        <p:grpSpPr>
          <a:xfrm>
            <a:off x="6089354" y="1687419"/>
            <a:ext cx="416104" cy="1368620"/>
            <a:chOff x="1982912" y="3860547"/>
            <a:chExt cx="416104" cy="1368620"/>
          </a:xfrm>
        </p:grpSpPr>
        <p:sp>
          <p:nvSpPr>
            <p:cNvPr id="44" name="Flowchart: Magnetic Disk 43">
              <a:extLst>
                <a:ext uri="{FF2B5EF4-FFF2-40B4-BE49-F238E27FC236}">
                  <a16:creationId xmlns:a16="http://schemas.microsoft.com/office/drawing/2014/main" id="{17BAC992-B069-456D-93CC-6EA82EF7E133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5" name="Flowchart: Magnetic Disk 44">
              <a:extLst>
                <a:ext uri="{FF2B5EF4-FFF2-40B4-BE49-F238E27FC236}">
                  <a16:creationId xmlns:a16="http://schemas.microsoft.com/office/drawing/2014/main" id="{7BFD5B21-13AC-4BC4-AB02-9C305A01DF53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9F7E6199-6936-4E2D-A192-9E4BA836BAE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7" name="Flowchart: Magnetic Disk 46">
              <a:extLst>
                <a:ext uri="{FF2B5EF4-FFF2-40B4-BE49-F238E27FC236}">
                  <a16:creationId xmlns:a16="http://schemas.microsoft.com/office/drawing/2014/main" id="{8E8B4B37-0B18-4F27-BE76-F7B09DD2FFF4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8" name="Flowchart: Magnetic Disk 47">
              <a:extLst>
                <a:ext uri="{FF2B5EF4-FFF2-40B4-BE49-F238E27FC236}">
                  <a16:creationId xmlns:a16="http://schemas.microsoft.com/office/drawing/2014/main" id="{63ABF74A-9477-4DA7-B87E-6728477D4A3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E2496CD-F094-425B-9253-EEBC488A45DB}"/>
              </a:ext>
            </a:extLst>
          </p:cNvPr>
          <p:cNvSpPr/>
          <p:nvPr/>
        </p:nvSpPr>
        <p:spPr bwMode="auto">
          <a:xfrm>
            <a:off x="5744800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9D37D9-2383-48EB-886A-E7A7C38176EA}"/>
              </a:ext>
            </a:extLst>
          </p:cNvPr>
          <p:cNvSpPr/>
          <p:nvPr/>
        </p:nvSpPr>
        <p:spPr bwMode="auto">
          <a:xfrm>
            <a:off x="610367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9B74D9-B747-42D7-90A3-988FF81DFB6B}"/>
              </a:ext>
            </a:extLst>
          </p:cNvPr>
          <p:cNvSpPr/>
          <p:nvPr/>
        </p:nvSpPr>
        <p:spPr bwMode="auto">
          <a:xfrm>
            <a:off x="6463541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D12818-A427-4B3B-9F7F-689ACE121A60}"/>
              </a:ext>
            </a:extLst>
          </p:cNvPr>
          <p:cNvSpPr/>
          <p:nvPr/>
        </p:nvSpPr>
        <p:spPr bwMode="auto">
          <a:xfrm>
            <a:off x="682340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ECE202-5422-4A2B-A854-F9EC7FAD6087}"/>
              </a:ext>
            </a:extLst>
          </p:cNvPr>
          <p:cNvSpPr/>
          <p:nvPr/>
        </p:nvSpPr>
        <p:spPr bwMode="auto">
          <a:xfrm>
            <a:off x="538038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608136-7FED-4B89-B211-35701E25F641}"/>
              </a:ext>
            </a:extLst>
          </p:cNvPr>
          <p:cNvSpPr/>
          <p:nvPr/>
        </p:nvSpPr>
        <p:spPr bwMode="auto">
          <a:xfrm>
            <a:off x="500661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06385A-9040-4CD2-BF96-BDE3A8A5C723}"/>
              </a:ext>
            </a:extLst>
          </p:cNvPr>
          <p:cNvSpPr/>
          <p:nvPr/>
        </p:nvSpPr>
        <p:spPr bwMode="auto">
          <a:xfrm>
            <a:off x="4641339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B9E690-540D-44B6-A4E0-A87769E47C87}"/>
              </a:ext>
            </a:extLst>
          </p:cNvPr>
          <p:cNvSpPr/>
          <p:nvPr/>
        </p:nvSpPr>
        <p:spPr bwMode="auto">
          <a:xfrm>
            <a:off x="4278271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E95D84-757B-4631-A3AC-8B9068701F49}"/>
              </a:ext>
            </a:extLst>
          </p:cNvPr>
          <p:cNvSpPr/>
          <p:nvPr/>
        </p:nvSpPr>
        <p:spPr bwMode="auto">
          <a:xfrm>
            <a:off x="390566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D55BD3F-8D75-4BA4-BD9D-7A393D338518}"/>
              </a:ext>
            </a:extLst>
          </p:cNvPr>
          <p:cNvSpPr/>
          <p:nvPr/>
        </p:nvSpPr>
        <p:spPr bwMode="auto">
          <a:xfrm>
            <a:off x="3542598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E6913F1-E684-4894-B171-4C0547660E2A}"/>
              </a:ext>
            </a:extLst>
          </p:cNvPr>
          <p:cNvSpPr/>
          <p:nvPr/>
        </p:nvSpPr>
        <p:spPr bwMode="auto">
          <a:xfrm>
            <a:off x="7557183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98AB12-9F84-4B47-867B-03E78BF2217D}"/>
              </a:ext>
            </a:extLst>
          </p:cNvPr>
          <p:cNvSpPr/>
          <p:nvPr/>
        </p:nvSpPr>
        <p:spPr bwMode="auto">
          <a:xfrm>
            <a:off x="7188683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EC82168-7126-4F8F-894E-8CA7BA290CD4}"/>
              </a:ext>
            </a:extLst>
          </p:cNvPr>
          <p:cNvCxnSpPr>
            <a:cxnSpLocks/>
            <a:stCxn id="63" idx="3"/>
            <a:endCxn id="73" idx="0"/>
          </p:cNvCxnSpPr>
          <p:nvPr/>
        </p:nvCxnSpPr>
        <p:spPr>
          <a:xfrm flipH="1">
            <a:off x="3695981" y="3056039"/>
            <a:ext cx="1035401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9168BE2-0D08-4B81-8283-20D60B36DC7C}"/>
              </a:ext>
            </a:extLst>
          </p:cNvPr>
          <p:cNvCxnSpPr>
            <a:cxnSpLocks/>
            <a:stCxn id="58" idx="3"/>
            <a:endCxn id="70" idx="0"/>
          </p:cNvCxnSpPr>
          <p:nvPr/>
        </p:nvCxnSpPr>
        <p:spPr>
          <a:xfrm flipH="1">
            <a:off x="4794722" y="3056039"/>
            <a:ext cx="45482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D4B7BC-D355-4C4B-B450-1265180F3962}"/>
              </a:ext>
            </a:extLst>
          </p:cNvPr>
          <p:cNvCxnSpPr>
            <a:cxnSpLocks/>
            <a:stCxn id="63" idx="3"/>
            <a:endCxn id="71" idx="0"/>
          </p:cNvCxnSpPr>
          <p:nvPr/>
        </p:nvCxnSpPr>
        <p:spPr>
          <a:xfrm flipH="1">
            <a:off x="4431654" y="3056039"/>
            <a:ext cx="299728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E1F9B4-CC04-4CE9-98D9-1BB6AE75EF8B}"/>
              </a:ext>
            </a:extLst>
          </p:cNvPr>
          <p:cNvCxnSpPr>
            <a:cxnSpLocks/>
            <a:stCxn id="58" idx="3"/>
            <a:endCxn id="68" idx="0"/>
          </p:cNvCxnSpPr>
          <p:nvPr/>
        </p:nvCxnSpPr>
        <p:spPr>
          <a:xfrm>
            <a:off x="5249542" y="3056039"/>
            <a:ext cx="2842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71D579-6A70-41F6-BEAF-69E004EF375F}"/>
              </a:ext>
            </a:extLst>
          </p:cNvPr>
          <p:cNvCxnSpPr>
            <a:cxnSpLocks/>
            <a:stCxn id="53" idx="3"/>
            <a:endCxn id="64" idx="0"/>
          </p:cNvCxnSpPr>
          <p:nvPr/>
        </p:nvCxnSpPr>
        <p:spPr>
          <a:xfrm>
            <a:off x="5767358" y="3056039"/>
            <a:ext cx="13082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952E6D-3202-4672-A9C3-DEBC92DCD57C}"/>
              </a:ext>
            </a:extLst>
          </p:cNvPr>
          <p:cNvCxnSpPr>
            <a:cxnSpLocks/>
            <a:stCxn id="53" idx="3"/>
            <a:endCxn id="66" idx="0"/>
          </p:cNvCxnSpPr>
          <p:nvPr/>
        </p:nvCxnSpPr>
        <p:spPr>
          <a:xfrm>
            <a:off x="5767358" y="3056039"/>
            <a:ext cx="849566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231C01-AC2E-404D-B6B9-B2A42F829A56}"/>
              </a:ext>
            </a:extLst>
          </p:cNvPr>
          <p:cNvCxnSpPr>
            <a:cxnSpLocks/>
            <a:stCxn id="48" idx="3"/>
            <a:endCxn id="82" idx="0"/>
          </p:cNvCxnSpPr>
          <p:nvPr/>
        </p:nvCxnSpPr>
        <p:spPr>
          <a:xfrm>
            <a:off x="6297406" y="3056039"/>
            <a:ext cx="141316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D935406-7C7E-4AAC-8A0E-1BF06F371BF6}"/>
              </a:ext>
            </a:extLst>
          </p:cNvPr>
          <p:cNvCxnSpPr>
            <a:cxnSpLocks/>
            <a:stCxn id="48" idx="3"/>
            <a:endCxn id="67" idx="0"/>
          </p:cNvCxnSpPr>
          <p:nvPr/>
        </p:nvCxnSpPr>
        <p:spPr>
          <a:xfrm>
            <a:off x="6297406" y="3056039"/>
            <a:ext cx="67938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74C5B3C6-49F1-4507-9240-5B0433A415B7}"/>
              </a:ext>
            </a:extLst>
          </p:cNvPr>
          <p:cNvSpPr/>
          <p:nvPr/>
        </p:nvSpPr>
        <p:spPr bwMode="auto">
          <a:xfrm>
            <a:off x="1958586" y="1828801"/>
            <a:ext cx="961595" cy="566338"/>
          </a:xfrm>
          <a:prstGeom prst="wedgeRectCallout">
            <a:avLst>
              <a:gd name="adj1" fmla="val 215363"/>
              <a:gd name="adj2" fmla="val 196674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span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D13B1A15-4752-4A9B-9881-9C9D0F69445E}"/>
              </a:ext>
            </a:extLst>
          </p:cNvPr>
          <p:cNvSpPr/>
          <p:nvPr/>
        </p:nvSpPr>
        <p:spPr bwMode="auto">
          <a:xfrm>
            <a:off x="517607" y="4726501"/>
            <a:ext cx="1952790" cy="1131965"/>
          </a:xfrm>
          <a:prstGeom prst="wedgeRectCallout">
            <a:avLst>
              <a:gd name="adj1" fmla="val 139112"/>
              <a:gd name="adj2" fmla="val -74562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</a:t>
            </a:r>
            <a:r>
              <a:rPr lang="en-DE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eceptive</a:t>
            </a:r>
            <a:r>
              <a:rPr lang="en-DE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DE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Fiield</a:t>
            </a:r>
            <a:endParaRPr lang="en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(RF)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177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3" y="4197864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241119" y="5325778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0817680" y="5325778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28336-7F8C-B521-50CF-04E16FF7B5C1}"/>
              </a:ext>
            </a:extLst>
          </p:cNvPr>
          <p:cNvSpPr txBox="1"/>
          <p:nvPr/>
        </p:nvSpPr>
        <p:spPr>
          <a:xfrm>
            <a:off x="274639" y="1456734"/>
            <a:ext cx="9209896" cy="26745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Internally recalculated value in every cycle.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Inhibition Algorithm: </a:t>
            </a:r>
            <a:r>
              <a:rPr lang="en-DE" sz="24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DE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=max(</a:t>
            </a:r>
            <a:r>
              <a:rPr lang="en-DE" sz="24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columnDimensions</a:t>
            </a:r>
            <a:r>
              <a:rPr lang="en-DE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DE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nhibition</a:t>
            </a: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 all columns space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 Inhibition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Inhibition in </a:t>
            </a:r>
            <a:r>
              <a:rPr lang="en-DE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neighborhod</a:t>
            </a: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of the calculating mini-column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en-US" dirty="0" err="1"/>
              <a:t>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this config!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60685" y="2366586"/>
            <a:ext cx="102859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DE" sz="1800" dirty="0"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B050"/>
                </a:solidFill>
                <a:latin typeface="Consolas" panose="020B0609020204030204" pitchFamily="49" charset="0"/>
              </a:rPr>
              <a:t>// Fast version. Uses all CPUs/Cores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B050"/>
                </a:solidFill>
                <a:latin typeface="Consolas" panose="020B0609020204030204" pitchFamily="49" charset="0"/>
              </a:rPr>
              <a:t>// Single-Threaded. Slower. Good for debugging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59EDE53-7B90-4B03-5DB3-9F7EDB1C9677}"/>
              </a:ext>
            </a:extLst>
          </p:cNvPr>
          <p:cNvSpPr/>
          <p:nvPr/>
        </p:nvSpPr>
        <p:spPr bwMode="auto">
          <a:xfrm>
            <a:off x="9105619" y="3889293"/>
            <a:ext cx="2560863" cy="1139266"/>
          </a:xfrm>
          <a:prstGeom prst="wedgeRectCallout">
            <a:avLst>
              <a:gd name="adj1" fmla="val -125916"/>
              <a:gd name="adj2" fmla="val -2459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This is learning line of code. Second </a:t>
            </a:r>
            <a:r>
              <a:rPr lang="en-DE" sz="11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arg</a:t>
            </a: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true, means active learning. If set on false, no learning is active. Already learned mini-columns will be activated. 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23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HtmConfig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cfg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HtmConfig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inputBits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},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numColumns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</a:t>
            </a:r>
            <a: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{...}</a:t>
            </a:r>
            <a:b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mem =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Connections(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cfg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EB0F92B-B655-EDB9-27BD-DC199B8B6CAE}"/>
              </a:ext>
            </a:extLst>
          </p:cNvPr>
          <p:cNvSpPr/>
          <p:nvPr/>
        </p:nvSpPr>
        <p:spPr bwMode="auto">
          <a:xfrm>
            <a:off x="8321548" y="1122504"/>
            <a:ext cx="1913426" cy="405815"/>
          </a:xfrm>
          <a:prstGeom prst="wedgeRectCallout">
            <a:avLst>
              <a:gd name="adj1" fmla="val -66393"/>
              <a:gd name="adj2" fmla="val 18205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the configuration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4E973-AFB6-D0DE-B670-17517C927B67}"/>
              </a:ext>
            </a:extLst>
          </p:cNvPr>
          <p:cNvSpPr txBox="1"/>
          <p:nvPr/>
        </p:nvSpPr>
        <p:spPr>
          <a:xfrm>
            <a:off x="91439" y="6250266"/>
            <a:ext cx="89516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hlinkClick r:id="rId2"/>
              </a:rPr>
              <a:t>https://github.com/ddobric/neocortexapi/blob/master/source/Samples/NeoCortexApiSample/SpatialPatternLearning.cs</a:t>
            </a:r>
            <a:r>
              <a:rPr lang="en-DE" sz="1100" dirty="0"/>
              <a:t> </a:t>
            </a:r>
            <a:endParaRPr lang="de-DE" sz="11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4531B6C-9BDC-85E4-03F7-49326FA48243}"/>
              </a:ext>
            </a:extLst>
          </p:cNvPr>
          <p:cNvSpPr/>
          <p:nvPr/>
        </p:nvSpPr>
        <p:spPr bwMode="auto">
          <a:xfrm>
            <a:off x="389391" y="2567676"/>
            <a:ext cx="1913426" cy="405815"/>
          </a:xfrm>
          <a:prstGeom prst="wedgeRectCallout">
            <a:avLst>
              <a:gd name="adj1" fmla="val 59835"/>
              <a:gd name="adj2" fmla="val 8881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Init </a:t>
            </a:r>
            <a:r>
              <a:rPr lang="en-DE" sz="11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SpatialPooler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B55A52B-B90F-1A74-67C5-31517FC29856}"/>
              </a:ext>
            </a:extLst>
          </p:cNvPr>
          <p:cNvSpPr/>
          <p:nvPr/>
        </p:nvSpPr>
        <p:spPr bwMode="auto">
          <a:xfrm>
            <a:off x="6488544" y="2415278"/>
            <a:ext cx="1913426" cy="558214"/>
          </a:xfrm>
          <a:prstGeom prst="wedgeRectCallout">
            <a:avLst>
              <a:gd name="adj1" fmla="val -71996"/>
              <a:gd name="adj2" fmla="val 13571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Training loop for all input patterns (vectors)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FABADCD-6BE4-7D26-9836-CD29B890617F}"/>
              </a:ext>
            </a:extLst>
          </p:cNvPr>
          <p:cNvSpPr/>
          <p:nvPr/>
        </p:nvSpPr>
        <p:spPr bwMode="auto">
          <a:xfrm>
            <a:off x="8878597" y="2480496"/>
            <a:ext cx="1913426" cy="1139266"/>
          </a:xfrm>
          <a:prstGeom prst="wedgeRectCallout">
            <a:avLst>
              <a:gd name="adj1" fmla="val -240409"/>
              <a:gd name="adj2" fmla="val 6785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Train (learn) every input 3 times. This is usually enough to learn the input. After 3 cycles, the input is encoded to a stable SDR. 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BAA95DF-24FF-A498-4057-3EDEE00651A8}"/>
              </a:ext>
            </a:extLst>
          </p:cNvPr>
          <p:cNvSpPr/>
          <p:nvPr/>
        </p:nvSpPr>
        <p:spPr bwMode="auto">
          <a:xfrm>
            <a:off x="389391" y="4053111"/>
            <a:ext cx="1913426" cy="670238"/>
          </a:xfrm>
          <a:prstGeom prst="wedgeRectCallout">
            <a:avLst>
              <a:gd name="adj1" fmla="val 86531"/>
              <a:gd name="adj2" fmla="val 1977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We get here sparse set of indices of active mini-columns.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DE" dirty="0"/>
              <a:t>m</a:t>
            </a:r>
            <a:r>
              <a:rPr lang="en-US" dirty="0" err="1"/>
              <a:t>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DE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actiColumnLength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DE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795687" y="498471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>
            <a:cxnSpLocks/>
          </p:cNvCxnSpPr>
          <p:nvPr/>
        </p:nvCxnSpPr>
        <p:spPr>
          <a:xfrm>
            <a:off x="5410726" y="4769056"/>
            <a:ext cx="195492" cy="293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436EE64-73A6-3CF7-C9FF-9B84DF984E8E}"/>
              </a:ext>
            </a:extLst>
          </p:cNvPr>
          <p:cNvSpPr/>
          <p:nvPr/>
        </p:nvSpPr>
        <p:spPr bwMode="auto">
          <a:xfrm>
            <a:off x="2344315" y="3896726"/>
            <a:ext cx="1913426" cy="405815"/>
          </a:xfrm>
          <a:prstGeom prst="wedgeRectCallout">
            <a:avLst>
              <a:gd name="adj1" fmla="val 77632"/>
              <a:gd name="adj2" fmla="val 9502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activeIndicies</a:t>
            </a:r>
            <a:endParaRPr lang="de-DE" sz="11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88D14F1-CB77-00B1-F8C0-228DE5ABFCCB}"/>
              </a:ext>
            </a:extLst>
          </p:cNvPr>
          <p:cNvSpPr/>
          <p:nvPr/>
        </p:nvSpPr>
        <p:spPr bwMode="auto">
          <a:xfrm>
            <a:off x="6715463" y="5095736"/>
            <a:ext cx="1913426" cy="405815"/>
          </a:xfrm>
          <a:prstGeom prst="wedgeRectCallout">
            <a:avLst>
              <a:gd name="adj1" fmla="val -70018"/>
              <a:gd name="adj2" fmla="val -442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activeArray</a:t>
            </a:r>
            <a:endParaRPr lang="de-DE" sz="1100" dirty="0">
              <a:solidFill>
                <a:schemeClr val="bg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endParaRPr lang="en-DE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SpatialPatternLearning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r>
              <a:rPr lang="en-US" dirty="0" err="1"/>
              <a:t>MultiSequenceLearning.cs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829014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1100" dirty="0">
                <a:hlinkClick r:id="rId2"/>
              </a:rPr>
              <a:t>https://github.com/ddobric/neocortexapi/blob/master/source/Documentation/tutorial.md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1100" dirty="0">
                <a:hlinkClick r:id="rId3"/>
              </a:rPr>
              <a:t>https://github.com/ddobric/neocortexapi/blob/master/source/Documentation/gettingStarted.md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>
                <a:hlinkClick r:id="rId4"/>
              </a:rPr>
              <a:t>https://github.com/ddobric/neocortexapi/blob/master/source/Samples/NeoCortexApiSample/SpatialPatternLearning.cs</a:t>
            </a:r>
            <a:r>
              <a:rPr lang="en-US" sz="1100" dirty="0"/>
              <a:t> </a:t>
            </a:r>
            <a:br>
              <a:rPr lang="en-US" dirty="0"/>
            </a:br>
            <a:r>
              <a:rPr lang="en-US" sz="1100" dirty="0"/>
              <a:t> </a:t>
            </a:r>
          </a:p>
          <a:p>
            <a:r>
              <a:rPr lang="en-US" sz="3200" dirty="0"/>
              <a:t>Working with Temporal Memory</a:t>
            </a:r>
            <a:br>
              <a:rPr lang="en-US" sz="3200" dirty="0"/>
            </a:br>
            <a:r>
              <a:rPr lang="en-US" sz="1100" dirty="0">
                <a:latin typeface="+mn-lt"/>
                <a:hlinkClick r:id="rId5"/>
              </a:rPr>
              <a:t>https://github.com/ddobric/neocortexapi/blob/master/source/Samples/NeoCortexApiSample/SequenceLearning.cs</a:t>
            </a:r>
            <a:r>
              <a:rPr lang="en-US" sz="1100" dirty="0">
                <a:latin typeface="+mn-lt"/>
              </a:rPr>
              <a:t> </a:t>
            </a:r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  <a:br>
              <a:rPr lang="en-US" sz="2400" dirty="0"/>
            </a:br>
            <a:r>
              <a:rPr lang="en-US" sz="1100" dirty="0">
                <a:hlinkClick r:id="rId6"/>
              </a:rPr>
              <a:t>neocortexapi/ColumnActivity.md at master · ddobric/</a:t>
            </a:r>
            <a:r>
              <a:rPr lang="en-US" sz="1100" dirty="0" err="1">
                <a:hlinkClick r:id="rId6"/>
              </a:rPr>
              <a:t>neocortexapi</a:t>
            </a:r>
            <a:r>
              <a:rPr lang="en-US" sz="1100" dirty="0">
                <a:hlinkClick r:id="rId6"/>
              </a:rPr>
              <a:t> (github.com)</a:t>
            </a:r>
            <a:endParaRPr lang="en-US" sz="1100" dirty="0"/>
          </a:p>
          <a:p>
            <a:r>
              <a:rPr lang="en-DE" sz="3200" dirty="0"/>
              <a:t>See</a:t>
            </a:r>
            <a:r>
              <a:rPr lang="en-US" sz="3200" dirty="0"/>
              <a:t> references (</a:t>
            </a:r>
            <a:r>
              <a:rPr lang="en-DE" sz="3200" dirty="0"/>
              <a:t>last</a:t>
            </a:r>
            <a:r>
              <a:rPr lang="en-US" sz="3200" dirty="0"/>
              <a:t>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AF232-3662-4031-93DA-9CE03532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200" y="977462"/>
            <a:ext cx="1984203" cy="49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1717150" y="3884787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391712" y="5790320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3689360" y="5890824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7823372" y="5015878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8527593" y="484579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0BBE352-1B00-714B-635C-2BFB3776E9B8}"/>
              </a:ext>
            </a:extLst>
          </p:cNvPr>
          <p:cNvSpPr txBox="1"/>
          <p:nvPr/>
        </p:nvSpPr>
        <p:spPr>
          <a:xfrm>
            <a:off x="482381" y="1362869"/>
            <a:ext cx="6980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Prevents over-activation (overfitting)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Ensure sparsity</a:t>
            </a:r>
            <a:endParaRPr lang="en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Calculates </a:t>
            </a:r>
            <a:r>
              <a:rPr lang="en-DE" sz="1800" i="1" dirty="0" err="1"/>
              <a:t>InhibitionRadius</a:t>
            </a:r>
            <a:endParaRPr lang="en-DE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i="1" dirty="0" err="1"/>
              <a:t>InhibitionRadius</a:t>
            </a:r>
            <a:r>
              <a:rPr lang="en-DE" dirty="0"/>
              <a:t> defines </a:t>
            </a:r>
            <a:r>
              <a:rPr lang="en-DE" sz="1800" dirty="0"/>
              <a:t>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Inhibiting mini-columns inside inhibition area (neighbourhood)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Global </a:t>
            </a:r>
            <a:r>
              <a:rPr lang="en-US" dirty="0"/>
              <a:t>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2221647" y="4850695"/>
            <a:ext cx="610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B0BBE352-1B00-714B-635C-2BFB3776E9B8}"/>
              </a:ext>
            </a:extLst>
          </p:cNvPr>
          <p:cNvSpPr txBox="1"/>
          <p:nvPr/>
        </p:nvSpPr>
        <p:spPr>
          <a:xfrm>
            <a:off x="482381" y="1362869"/>
            <a:ext cx="698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InhibitionRadius</a:t>
            </a:r>
            <a:r>
              <a:rPr lang="en-DE" dirty="0"/>
              <a:t> is set over the entire column area.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76013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9FDE-3C16-C8B9-1D7A-8B029D5C6411}"/>
              </a:ext>
            </a:extLst>
          </p:cNvPr>
          <p:cNvSpPr txBox="1"/>
          <p:nvPr/>
        </p:nvSpPr>
        <p:spPr>
          <a:xfrm>
            <a:off x="0" y="6365653"/>
            <a:ext cx="8916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 err="1">
                <a:hlinkClick r:id="rId4"/>
              </a:rPr>
              <a:t>LearningApi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PerceptronLearning.cs</a:t>
            </a:r>
            <a:r>
              <a:rPr lang="de-DE" sz="1000" dirty="0">
                <a:hlinkClick r:id="rId4"/>
              </a:rPr>
              <a:t> at f713a28984e8f3115952c54cd9d60d53faa76ffe · </a:t>
            </a:r>
            <a:r>
              <a:rPr lang="de-DE" sz="1000" dirty="0" err="1">
                <a:hlinkClick r:id="rId4"/>
              </a:rPr>
              <a:t>UniversityOfAppliedSciencesFrankfurt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LearningApi</a:t>
            </a:r>
            <a:r>
              <a:rPr lang="de-DE" sz="1000" dirty="0">
                <a:hlinkClick r:id="rId4"/>
              </a:rPr>
              <a:t> (github.com)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FC31-8CC8-43D7-A1E5-D2CE3B5E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3441-9892-47AD-8C61-F55C9DFF9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294695"/>
            <a:ext cx="11888787" cy="5084469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International Journal of Artificial Intelligence and Applications: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2"/>
              </a:rPr>
              <a:t>https://aircconline.com/abstract/ijaia/v11n4/11420ijaia07.html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</a:t>
            </a:r>
            <a:r>
              <a:rPr lang="en-GB" sz="800" dirty="0" err="1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ijaia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.2020.11407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3"/>
              </a:rPr>
              <a:t>AIS 2020</a:t>
            </a: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- 6th International Conference on Artificial Intelligence and Soft Computing, Helsinki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4"/>
              </a:rPr>
              <a:t>https://aircconline.com/csit/csit1006.pdf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10.5121/csit.2020.100605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Symposium on Pattern Recognition and Applications, Nov. 6 - 8, 2020 @ Rome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5"/>
              </a:rPr>
              <a:t>https://doi.org/10.1145/3393822.3432317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6"/>
              </a:rPr>
              <a:t>https://dl.acm.org/doi/10.1145/3393822.3432317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10.1145/3393822.3432317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ICPRAM Vienna 2021 (Award Winner Paper)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Improved HTM Spatial Pooler with Homeostatic Plasticity control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7"/>
              </a:rPr>
              <a:t>https://www.scitepress.org/PublicationsDetail.aspx?ID=fUz607CA/eU=&amp;t=1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8"/>
              </a:rPr>
              <a:t>Improved HTM Spatial Pooler with Homeostatic Plasticity Control - ICPRAM 2021 (insticc.org)</a:t>
            </a:r>
            <a:b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</a:b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10.5220/0010314200980106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Springer Nature Computer Science Journal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https://www.springer.com/journal/42979/updates/17257234</a:t>
            </a:r>
            <a:r>
              <a:rPr lang="en-DE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  <a:r>
              <a:rPr lang="en-GB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</a:p>
          <a:p>
            <a:endParaRPr lang="LID4096" sz="800" u="sng" dirty="0">
              <a:solidFill>
                <a:srgbClr val="262626"/>
              </a:solidFill>
              <a:latin typeface="Segoe UI" panose="020B0502040204020203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460758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54" y="1584255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6868-EAC8-3ED1-D9B2-C3AF0907BD85}"/>
              </a:ext>
            </a:extLst>
          </p:cNvPr>
          <p:cNvSpPr txBox="1"/>
          <p:nvPr/>
        </p:nvSpPr>
        <p:spPr>
          <a:xfrm>
            <a:off x="47297" y="5965742"/>
            <a:ext cx="6980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(1) What is backpropagation really doing? | Chapter 3, Deep learning - YouTube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89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  <a:r>
              <a:rPr lang="en-DE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2936</Words>
  <Application>Microsoft Office PowerPoint</Application>
  <PresentationFormat>Custom</PresentationFormat>
  <Paragraphs>586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Cambria Math</vt:lpstr>
      <vt:lpstr>Cascadia Mono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Neural Cell Model</vt:lpstr>
      <vt:lpstr>HTM CLA two algorithms</vt:lpstr>
      <vt:lpstr>A Cortical Column with SP and TM</vt:lpstr>
      <vt:lpstr>SDR Sparse Distributed Representation</vt:lpstr>
      <vt:lpstr>What is SDR?</vt:lpstr>
      <vt:lpstr>Capacity and Density of SDR</vt:lpstr>
      <vt:lpstr>NeocortexApi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Potential Radius</vt:lpstr>
      <vt:lpstr>Inhibition Radius</vt:lpstr>
      <vt:lpstr>Configuration</vt:lpstr>
      <vt:lpstr>Do not use this config!</vt:lpstr>
      <vt:lpstr>Using Spatial Pooler</vt:lpstr>
      <vt:lpstr>Using SpatialPooler</vt:lpstr>
      <vt:lpstr>SpatialPooler Compute() method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Average Span of connected synapses   </vt:lpstr>
      <vt:lpstr>Inhibition</vt:lpstr>
      <vt:lpstr>Global Inhibition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  <vt:lpstr>PowerPoint Presentation</vt:lpstr>
      <vt:lpstr>References</vt:lpstr>
      <vt:lpstr>Publications</vt:lpstr>
      <vt:lpstr>Thank 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2022-12-11T12:18:06Z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